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343" r:id="rId3"/>
    <p:sldId id="344" r:id="rId4"/>
    <p:sldId id="345" r:id="rId5"/>
    <p:sldId id="346" r:id="rId6"/>
    <p:sldId id="348" r:id="rId7"/>
    <p:sldId id="349" r:id="rId8"/>
    <p:sldId id="347" r:id="rId9"/>
    <p:sldId id="350" r:id="rId10"/>
    <p:sldId id="353" r:id="rId11"/>
    <p:sldId id="352" r:id="rId12"/>
    <p:sldId id="351" r:id="rId13"/>
    <p:sldId id="329" r:id="rId14"/>
    <p:sldId id="342" r:id="rId15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na Komadina" initials="MK" lastIdx="2" clrIdx="0">
    <p:extLst>
      <p:ext uri="{19B8F6BF-5375-455C-9EA6-DF929625EA0E}">
        <p15:presenceInfo xmlns:p15="http://schemas.microsoft.com/office/powerpoint/2012/main" userId="Marina Komadin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6699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59" autoAdjust="0"/>
    <p:restoredTop sz="91525" autoAdjust="0"/>
  </p:normalViewPr>
  <p:slideViewPr>
    <p:cSldViewPr snapToGrid="0">
      <p:cViewPr varScale="1">
        <p:scale>
          <a:sx n="80" d="100"/>
          <a:sy n="80" d="100"/>
        </p:scale>
        <p:origin x="72" y="1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22A034-4B36-456F-A02A-6C34272CD5B3}" type="datetimeFigureOut">
              <a:rPr lang="hr-HR" smtClean="0"/>
              <a:t>16.9.2022.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CBCDD8-7843-47D5-A77C-64E994D2921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99450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16.9.2022.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21848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16.9.2022.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11957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16.9.2022.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44154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16.9.2022.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18404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16.9.2022.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42017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16.9.2022.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16662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16.9.2022.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68969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16.9.2022.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23514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16.9.2022.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98681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16.9.2022.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00064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16.9.2022.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80185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148EA-6B88-4171-8B7A-E86F5126C524}" type="datetimeFigureOut">
              <a:rPr lang="hr-HR" smtClean="0"/>
              <a:t>16.9.2022.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97467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www.e-sfera.hr/dodatni-digitalni-sadrzaji/ad6bdda6-8715-4891-97c7-fc25b9bcab20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-sfera.hr/dodatni-digitalni-sadrzaji/74d7d1f8-f9cd-4a49-9ec3-2177a225f6fa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www.e-sfera.hr/dodatni-digitalni-sadrzaji/ad6bdda6-8715-4891-97c7-fc25b9bcab20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-sfera.hr/dodatni-digitalni-sadrzaji/74d7d1f8-f9cd-4a49-9ec3-2177a225f6fa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apps.org/watch?v=p29x1yync18" TargetMode="Externa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21277" y="103240"/>
            <a:ext cx="7595420" cy="2872286"/>
          </a:xfrm>
        </p:spPr>
        <p:txBody>
          <a:bodyPr>
            <a:normAutofit/>
          </a:bodyPr>
          <a:lstStyle/>
          <a:p>
            <a:r>
              <a:rPr lang="hr-HR" sz="6600" b="1" dirty="0" err="1">
                <a:solidFill>
                  <a:srgbClr val="FF0000"/>
                </a:solidFill>
              </a:rPr>
              <a:t>UNIT</a:t>
            </a:r>
            <a:r>
              <a:rPr lang="hr-HR" sz="6600" b="1" dirty="0">
                <a:solidFill>
                  <a:srgbClr val="FF0000"/>
                </a:solidFill>
              </a:rPr>
              <a:t> 4: </a:t>
            </a:r>
            <a:br>
              <a:rPr lang="hr-HR" sz="6600" b="1" dirty="0">
                <a:solidFill>
                  <a:srgbClr val="FF0000"/>
                </a:solidFill>
              </a:rPr>
            </a:br>
            <a:r>
              <a:rPr lang="hr-HR" sz="6600" b="1" dirty="0" err="1">
                <a:solidFill>
                  <a:srgbClr val="FF0000"/>
                </a:solidFill>
              </a:rPr>
              <a:t>So</a:t>
            </a:r>
            <a:r>
              <a:rPr lang="hr-HR" sz="6600" b="1" dirty="0">
                <a:solidFill>
                  <a:srgbClr val="FF0000"/>
                </a:solidFill>
              </a:rPr>
              <a:t> </a:t>
            </a:r>
            <a:r>
              <a:rPr lang="hr-HR" sz="6600" b="1" dirty="0" err="1">
                <a:solidFill>
                  <a:srgbClr val="FF0000"/>
                </a:solidFill>
              </a:rPr>
              <a:t>much</a:t>
            </a:r>
            <a:r>
              <a:rPr lang="hr-HR" sz="6600" b="1" dirty="0">
                <a:solidFill>
                  <a:srgbClr val="FF0000"/>
                </a:solidFill>
              </a:rPr>
              <a:t> to do, </a:t>
            </a:r>
            <a:br>
              <a:rPr lang="hr-HR" sz="6600" b="1" dirty="0">
                <a:solidFill>
                  <a:srgbClr val="FF0000"/>
                </a:solidFill>
              </a:rPr>
            </a:br>
            <a:r>
              <a:rPr lang="hr-HR" sz="6600" b="1" dirty="0" err="1">
                <a:solidFill>
                  <a:srgbClr val="FF0000"/>
                </a:solidFill>
              </a:rPr>
              <a:t>so</a:t>
            </a:r>
            <a:r>
              <a:rPr lang="hr-HR" sz="6600" b="1" dirty="0">
                <a:solidFill>
                  <a:srgbClr val="FF0000"/>
                </a:solidFill>
              </a:rPr>
              <a:t> </a:t>
            </a:r>
            <a:r>
              <a:rPr lang="hr-HR" sz="6600" b="1" dirty="0" err="1">
                <a:solidFill>
                  <a:srgbClr val="FF0000"/>
                </a:solidFill>
              </a:rPr>
              <a:t>little</a:t>
            </a:r>
            <a:r>
              <a:rPr lang="hr-HR" sz="6600" b="1" dirty="0">
                <a:solidFill>
                  <a:srgbClr val="FF0000"/>
                </a:solidFill>
              </a:rPr>
              <a:t> time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08322" y="3182921"/>
            <a:ext cx="8283677" cy="1655762"/>
          </a:xfrm>
        </p:spPr>
        <p:txBody>
          <a:bodyPr>
            <a:normAutofit/>
          </a:bodyPr>
          <a:lstStyle/>
          <a:p>
            <a:r>
              <a:rPr lang="hr-HR" sz="6600" dirty="0"/>
              <a:t>Call </a:t>
            </a:r>
            <a:r>
              <a:rPr lang="hr-HR" sz="6600" dirty="0" err="1"/>
              <a:t>the</a:t>
            </a:r>
            <a:r>
              <a:rPr lang="hr-HR" sz="6600" dirty="0"/>
              <a:t> </a:t>
            </a:r>
            <a:r>
              <a:rPr lang="hr-HR" sz="6600" dirty="0" err="1"/>
              <a:t>number</a:t>
            </a:r>
            <a:endParaRPr lang="hr-HR" sz="6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51384">
            <a:off x="833351" y="1589659"/>
            <a:ext cx="3363427" cy="44859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7445" y="5743575"/>
            <a:ext cx="5214555" cy="111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2413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4763729" cy="68396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61677"/>
            <a:ext cx="6353175" cy="5796323"/>
          </a:xfrm>
          <a:prstGeom prst="rect">
            <a:avLst/>
          </a:prstGeom>
          <a:ln w="47625">
            <a:solidFill>
              <a:srgbClr val="C00000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8425" y="1286276"/>
            <a:ext cx="5583270" cy="213355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720348" y="4297145"/>
            <a:ext cx="52160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Who </a:t>
            </a:r>
            <a:r>
              <a:rPr lang="hr-HR" sz="2800" dirty="0" err="1"/>
              <a:t>is</a:t>
            </a:r>
            <a:r>
              <a:rPr lang="hr-HR" sz="2800" dirty="0"/>
              <a:t> on </a:t>
            </a:r>
            <a:r>
              <a:rPr lang="hr-HR" sz="2800" dirty="0" err="1"/>
              <a:t>the</a:t>
            </a:r>
            <a:r>
              <a:rPr lang="hr-HR" sz="2800" dirty="0"/>
              <a:t> </a:t>
            </a:r>
            <a:r>
              <a:rPr lang="hr-HR" sz="2800" dirty="0" err="1"/>
              <a:t>second</a:t>
            </a:r>
            <a:r>
              <a:rPr lang="hr-HR" sz="2800" dirty="0"/>
              <a:t> </a:t>
            </a:r>
            <a:r>
              <a:rPr lang="hr-HR" sz="2800" dirty="0" err="1"/>
              <a:t>leaflet</a:t>
            </a:r>
            <a:r>
              <a:rPr lang="hr-HR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393441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652" y="713583"/>
            <a:ext cx="10025677" cy="614441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613058" y="1489587"/>
            <a:ext cx="4719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err="1">
                <a:solidFill>
                  <a:srgbClr val="FF9900"/>
                </a:solidFill>
              </a:rPr>
              <a:t>is</a:t>
            </a:r>
            <a:endParaRPr lang="hr-HR" sz="2400" b="1" dirty="0">
              <a:solidFill>
                <a:srgbClr val="FF99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406580" y="1792795"/>
            <a:ext cx="8554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FF9900"/>
                </a:solidFill>
              </a:rPr>
              <a:t>do</a:t>
            </a:r>
          </a:p>
          <a:p>
            <a:endParaRPr lang="hr-HR" sz="2400" b="1" dirty="0">
              <a:solidFill>
                <a:srgbClr val="FF99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568813" y="2162127"/>
            <a:ext cx="4719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err="1">
                <a:solidFill>
                  <a:srgbClr val="FF9900"/>
                </a:solidFill>
              </a:rPr>
              <a:t>is</a:t>
            </a:r>
            <a:endParaRPr lang="hr-HR" sz="2400" b="1" dirty="0">
              <a:solidFill>
                <a:srgbClr val="FF99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849032" y="2526890"/>
            <a:ext cx="8406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 err="1">
                <a:solidFill>
                  <a:srgbClr val="FF9900"/>
                </a:solidFill>
              </a:rPr>
              <a:t>does</a:t>
            </a:r>
            <a:endParaRPr lang="hr-HR" sz="2400" b="1" dirty="0">
              <a:solidFill>
                <a:srgbClr val="FF99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269361" y="2816268"/>
            <a:ext cx="700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FF9900"/>
                </a:solidFill>
              </a:rPr>
              <a:t> do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598309" y="4358459"/>
            <a:ext cx="4719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err="1">
                <a:solidFill>
                  <a:srgbClr val="FF9900"/>
                </a:solidFill>
              </a:rPr>
              <a:t>is</a:t>
            </a:r>
            <a:endParaRPr lang="hr-HR" sz="2400" b="1" dirty="0">
              <a:solidFill>
                <a:srgbClr val="FF99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406579" y="4661667"/>
            <a:ext cx="6636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FF9900"/>
                </a:solidFill>
              </a:rPr>
              <a:t>are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502443" y="4964875"/>
            <a:ext cx="4719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err="1">
                <a:solidFill>
                  <a:srgbClr val="FF9900"/>
                </a:solidFill>
              </a:rPr>
              <a:t>is</a:t>
            </a:r>
            <a:endParaRPr lang="hr-HR" sz="2400" b="1" dirty="0">
              <a:solidFill>
                <a:srgbClr val="FF99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256686" y="5380618"/>
            <a:ext cx="693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FF9900"/>
                </a:solidFill>
              </a:rPr>
              <a:t>do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849032" y="5639007"/>
            <a:ext cx="8406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 err="1">
                <a:solidFill>
                  <a:srgbClr val="FF9900"/>
                </a:solidFill>
              </a:rPr>
              <a:t>does</a:t>
            </a:r>
            <a:endParaRPr lang="hr-HR" sz="2400" b="1" dirty="0">
              <a:solidFill>
                <a:srgbClr val="FF99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713713" y="619935"/>
            <a:ext cx="4188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/>
              <a:t>Answer</a:t>
            </a:r>
            <a:r>
              <a:rPr lang="hr-HR" sz="2400" dirty="0"/>
              <a:t> </a:t>
            </a:r>
            <a:r>
              <a:rPr lang="hr-HR" sz="2400" dirty="0" err="1"/>
              <a:t>the</a:t>
            </a:r>
            <a:r>
              <a:rPr lang="hr-HR" sz="2400" dirty="0"/>
              <a:t> </a:t>
            </a:r>
            <a:r>
              <a:rPr lang="hr-HR" sz="2400" dirty="0" err="1"/>
              <a:t>questions</a:t>
            </a:r>
            <a:r>
              <a:rPr lang="hr-HR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24360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6371303" cy="686887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81019" y="504121"/>
            <a:ext cx="52061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200" dirty="0" err="1"/>
              <a:t>Choose</a:t>
            </a:r>
            <a:r>
              <a:rPr lang="hr-HR" sz="2200" dirty="0"/>
              <a:t> a </a:t>
            </a:r>
            <a:r>
              <a:rPr lang="hr-HR" sz="2200" dirty="0" err="1"/>
              <a:t>card</a:t>
            </a:r>
            <a:r>
              <a:rPr lang="hr-HR" sz="2200" dirty="0"/>
              <a:t> (student A, B, C </a:t>
            </a:r>
            <a:r>
              <a:rPr lang="hr-HR" sz="2200" dirty="0" err="1"/>
              <a:t>or</a:t>
            </a:r>
            <a:r>
              <a:rPr lang="hr-HR" sz="2200" dirty="0"/>
              <a:t> D). </a:t>
            </a:r>
          </a:p>
          <a:p>
            <a:r>
              <a:rPr lang="hr-HR" sz="2200" dirty="0" err="1"/>
              <a:t>Your</a:t>
            </a:r>
            <a:r>
              <a:rPr lang="hr-HR" sz="2200" dirty="0"/>
              <a:t> </a:t>
            </a:r>
            <a:r>
              <a:rPr lang="hr-HR" sz="2200" dirty="0" err="1"/>
              <a:t>friend</a:t>
            </a:r>
            <a:r>
              <a:rPr lang="hr-HR" sz="2200" dirty="0"/>
              <a:t> </a:t>
            </a:r>
            <a:r>
              <a:rPr lang="hr-HR" sz="2200" dirty="0" err="1"/>
              <a:t>will</a:t>
            </a:r>
            <a:r>
              <a:rPr lang="hr-HR" sz="2200" dirty="0"/>
              <a:t> </a:t>
            </a:r>
            <a:r>
              <a:rPr lang="hr-HR" sz="2200" dirty="0" err="1"/>
              <a:t>choose</a:t>
            </a:r>
            <a:r>
              <a:rPr lang="hr-HR" sz="2200" dirty="0"/>
              <a:t> a </a:t>
            </a:r>
            <a:r>
              <a:rPr lang="hr-HR" sz="2200" dirty="0" err="1"/>
              <a:t>different</a:t>
            </a:r>
            <a:r>
              <a:rPr lang="hr-HR" sz="2200" dirty="0"/>
              <a:t> </a:t>
            </a:r>
            <a:r>
              <a:rPr lang="hr-HR" sz="2200" dirty="0" err="1"/>
              <a:t>card</a:t>
            </a:r>
            <a:r>
              <a:rPr lang="hr-HR" sz="2200" dirty="0"/>
              <a:t>. </a:t>
            </a:r>
          </a:p>
        </p:txBody>
      </p:sp>
      <p:sp>
        <p:nvSpPr>
          <p:cNvPr id="2" name="Rectangle 1"/>
          <p:cNvSpPr/>
          <p:nvPr/>
        </p:nvSpPr>
        <p:spPr>
          <a:xfrm>
            <a:off x="6681019" y="2409223"/>
            <a:ext cx="513735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200" dirty="0"/>
              <a:t>Use </a:t>
            </a:r>
            <a:r>
              <a:rPr lang="hr-HR" sz="2200" dirty="0" err="1"/>
              <a:t>the</a:t>
            </a:r>
            <a:r>
              <a:rPr lang="hr-HR" sz="2200" dirty="0"/>
              <a:t> </a:t>
            </a:r>
            <a:r>
              <a:rPr lang="hr-HR" sz="2200" dirty="0" err="1"/>
              <a:t>cues</a:t>
            </a:r>
            <a:r>
              <a:rPr lang="hr-HR" sz="2200" dirty="0"/>
              <a:t> </a:t>
            </a:r>
            <a:r>
              <a:rPr lang="hr-HR" sz="2200" dirty="0" err="1"/>
              <a:t>and</a:t>
            </a:r>
            <a:r>
              <a:rPr lang="hr-HR" sz="2200" dirty="0"/>
              <a:t> </a:t>
            </a:r>
            <a:r>
              <a:rPr lang="hr-HR" sz="2200" dirty="0" err="1"/>
              <a:t>ask</a:t>
            </a:r>
            <a:r>
              <a:rPr lang="hr-HR" sz="2200" dirty="0"/>
              <a:t> </a:t>
            </a:r>
            <a:r>
              <a:rPr lang="hr-HR" sz="2200" dirty="0" err="1"/>
              <a:t>your</a:t>
            </a:r>
            <a:r>
              <a:rPr lang="hr-HR" sz="2200" dirty="0"/>
              <a:t> </a:t>
            </a:r>
            <a:r>
              <a:rPr lang="hr-HR" sz="2200" dirty="0" err="1"/>
              <a:t>friend</a:t>
            </a:r>
            <a:r>
              <a:rPr lang="hr-HR" sz="2200" dirty="0"/>
              <a:t> a </a:t>
            </a:r>
            <a:r>
              <a:rPr lang="hr-HR" sz="2200" dirty="0" err="1"/>
              <a:t>question</a:t>
            </a:r>
            <a:r>
              <a:rPr lang="hr-HR" sz="2200" dirty="0"/>
              <a:t> </a:t>
            </a:r>
            <a:r>
              <a:rPr lang="hr-HR" sz="2200" dirty="0" err="1"/>
              <a:t>about</a:t>
            </a:r>
            <a:r>
              <a:rPr lang="hr-HR" sz="2200" dirty="0"/>
              <a:t> </a:t>
            </a:r>
            <a:r>
              <a:rPr lang="hr-HR" sz="2200" dirty="0" err="1"/>
              <a:t>his</a:t>
            </a:r>
            <a:r>
              <a:rPr lang="hr-HR" sz="2200" dirty="0"/>
              <a:t>/</a:t>
            </a:r>
            <a:r>
              <a:rPr lang="hr-HR" sz="2200" dirty="0" err="1"/>
              <a:t>her</a:t>
            </a:r>
            <a:r>
              <a:rPr lang="hr-HR" sz="2200" dirty="0"/>
              <a:t> </a:t>
            </a:r>
            <a:r>
              <a:rPr lang="hr-HR" sz="2200" dirty="0" err="1"/>
              <a:t>activity</a:t>
            </a:r>
            <a:r>
              <a:rPr lang="hr-HR" sz="2200" dirty="0"/>
              <a:t>. </a:t>
            </a:r>
          </a:p>
        </p:txBody>
      </p:sp>
      <p:sp>
        <p:nvSpPr>
          <p:cNvPr id="3" name="Rectangle 2"/>
          <p:cNvSpPr/>
          <p:nvPr/>
        </p:nvSpPr>
        <p:spPr>
          <a:xfrm>
            <a:off x="6681019" y="3975771"/>
            <a:ext cx="540282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200" dirty="0" err="1"/>
              <a:t>Your</a:t>
            </a:r>
            <a:r>
              <a:rPr lang="hr-HR" sz="2200" dirty="0"/>
              <a:t> </a:t>
            </a:r>
            <a:r>
              <a:rPr lang="hr-HR" sz="2200" dirty="0" err="1"/>
              <a:t>friend</a:t>
            </a:r>
            <a:r>
              <a:rPr lang="hr-HR" sz="2200" dirty="0"/>
              <a:t> </a:t>
            </a:r>
            <a:r>
              <a:rPr lang="hr-HR" sz="2200" dirty="0" err="1"/>
              <a:t>asks</a:t>
            </a:r>
            <a:r>
              <a:rPr lang="hr-HR" sz="2200" dirty="0"/>
              <a:t> </a:t>
            </a:r>
            <a:r>
              <a:rPr lang="hr-HR" sz="2200" dirty="0" err="1"/>
              <a:t>you</a:t>
            </a:r>
            <a:r>
              <a:rPr lang="hr-HR" sz="2200" dirty="0"/>
              <a:t> </a:t>
            </a:r>
            <a:r>
              <a:rPr lang="hr-HR" sz="2200" dirty="0" err="1"/>
              <a:t>questions</a:t>
            </a:r>
            <a:r>
              <a:rPr lang="hr-HR" sz="2200" dirty="0"/>
              <a:t> </a:t>
            </a:r>
            <a:r>
              <a:rPr lang="hr-HR" sz="2200" dirty="0" err="1"/>
              <a:t>about</a:t>
            </a:r>
            <a:r>
              <a:rPr lang="hr-HR" sz="2200" dirty="0"/>
              <a:t> </a:t>
            </a:r>
            <a:r>
              <a:rPr lang="hr-HR" sz="2200" dirty="0" err="1"/>
              <a:t>your</a:t>
            </a:r>
            <a:r>
              <a:rPr lang="hr-HR" sz="2200" dirty="0"/>
              <a:t> </a:t>
            </a:r>
            <a:r>
              <a:rPr lang="hr-HR" sz="2200" dirty="0" err="1"/>
              <a:t>activity</a:t>
            </a:r>
            <a:r>
              <a:rPr lang="hr-HR" sz="2200" dirty="0"/>
              <a:t> </a:t>
            </a:r>
            <a:r>
              <a:rPr lang="hr-HR" sz="2200" dirty="0" err="1"/>
              <a:t>and</a:t>
            </a:r>
            <a:r>
              <a:rPr lang="hr-HR" sz="2200" dirty="0"/>
              <a:t> </a:t>
            </a:r>
            <a:r>
              <a:rPr lang="hr-HR" sz="2200" dirty="0" err="1"/>
              <a:t>you</a:t>
            </a:r>
            <a:r>
              <a:rPr lang="hr-HR" sz="2200" dirty="0"/>
              <a:t> </a:t>
            </a:r>
            <a:r>
              <a:rPr lang="hr-HR" sz="2200" dirty="0" err="1"/>
              <a:t>answer</a:t>
            </a:r>
            <a:r>
              <a:rPr lang="hr-HR" sz="2200" dirty="0"/>
              <a:t> </a:t>
            </a:r>
            <a:r>
              <a:rPr lang="hr-HR" sz="2200" dirty="0" err="1"/>
              <a:t>them</a:t>
            </a:r>
            <a:r>
              <a:rPr lang="hr-HR" sz="2200" dirty="0"/>
              <a:t> </a:t>
            </a:r>
            <a:r>
              <a:rPr lang="hr-HR" sz="2200" dirty="0" err="1"/>
              <a:t>by</a:t>
            </a:r>
            <a:r>
              <a:rPr lang="hr-HR" sz="2200" dirty="0"/>
              <a:t> </a:t>
            </a:r>
            <a:r>
              <a:rPr lang="hr-HR" sz="2200" dirty="0" err="1"/>
              <a:t>using</a:t>
            </a:r>
            <a:r>
              <a:rPr lang="hr-HR" sz="2200" dirty="0"/>
              <a:t> </a:t>
            </a:r>
            <a:r>
              <a:rPr lang="hr-HR" sz="2200" dirty="0" err="1"/>
              <a:t>the</a:t>
            </a:r>
            <a:r>
              <a:rPr lang="hr-HR" sz="2200" dirty="0"/>
              <a:t> </a:t>
            </a:r>
            <a:r>
              <a:rPr lang="hr-HR" sz="2200" dirty="0" err="1"/>
              <a:t>information</a:t>
            </a:r>
            <a:r>
              <a:rPr lang="hr-HR" sz="2200" dirty="0"/>
              <a:t> </a:t>
            </a:r>
            <a:r>
              <a:rPr lang="hr-HR" sz="2200" dirty="0" err="1"/>
              <a:t>from</a:t>
            </a:r>
            <a:r>
              <a:rPr lang="hr-HR" sz="2200" dirty="0"/>
              <a:t> </a:t>
            </a:r>
            <a:r>
              <a:rPr lang="hr-HR" sz="2200" dirty="0" err="1"/>
              <a:t>your</a:t>
            </a:r>
            <a:r>
              <a:rPr lang="hr-HR" sz="2200" dirty="0"/>
              <a:t> </a:t>
            </a:r>
            <a:r>
              <a:rPr lang="hr-HR" sz="2200" dirty="0" err="1"/>
              <a:t>card</a:t>
            </a:r>
            <a:r>
              <a:rPr lang="hr-HR" sz="2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88559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2" grpId="0"/>
      <p:bldP spid="2" grpId="1"/>
      <p:bldP spid="3" grpId="0"/>
      <p:bldP spid="3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Vidi izvornu sliku">
            <a:hlinkClick r:id="rId2"/>
            <a:extLst>
              <a:ext uri="{FF2B5EF4-FFF2-40B4-BE49-F238E27FC236}">
                <a16:creationId xmlns:a16="http://schemas.microsoft.com/office/drawing/2014/main" id="{69ABD078-1F84-4227-A934-B23CCFD4A4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999" y="183821"/>
            <a:ext cx="3810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12874" y="2088821"/>
            <a:ext cx="974891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dirty="0"/>
              <a:t>SELF CHECK</a:t>
            </a:r>
          </a:p>
          <a:p>
            <a:pPr algn="ctr"/>
            <a:endParaRPr lang="hr-HR" sz="2400" dirty="0"/>
          </a:p>
          <a:p>
            <a:pPr algn="ctr"/>
            <a:r>
              <a:rPr lang="hr-HR" sz="2400" dirty="0" err="1">
                <a:hlinkClick r:id="rId4"/>
              </a:rPr>
              <a:t>https</a:t>
            </a:r>
            <a:r>
              <a:rPr lang="hr-HR" sz="2400" dirty="0">
                <a:hlinkClick r:id="rId4"/>
              </a:rPr>
              <a:t>://</a:t>
            </a:r>
            <a:r>
              <a:rPr lang="hr-HR" sz="2400" dirty="0" err="1">
                <a:hlinkClick r:id="rId4"/>
              </a:rPr>
              <a:t>www.e-sfera.hr</a:t>
            </a:r>
            <a:r>
              <a:rPr lang="hr-HR" sz="2400" dirty="0">
                <a:hlinkClick r:id="rId4"/>
              </a:rPr>
              <a:t>/dodatni-digitalni-</a:t>
            </a:r>
            <a:r>
              <a:rPr lang="hr-HR" sz="2400" dirty="0" err="1">
                <a:hlinkClick r:id="rId4"/>
              </a:rPr>
              <a:t>sadrzaji</a:t>
            </a:r>
            <a:r>
              <a:rPr lang="hr-HR" sz="2400" dirty="0">
                <a:hlinkClick r:id="rId4"/>
              </a:rPr>
              <a:t>/</a:t>
            </a:r>
            <a:r>
              <a:rPr lang="hr-HR" sz="2400" dirty="0" err="1">
                <a:hlinkClick r:id="rId4"/>
              </a:rPr>
              <a:t>74d7d1f8-f9cd-4a49-9ec3-2177a225f6fa</a:t>
            </a:r>
            <a:r>
              <a:rPr lang="hr-HR" sz="2400" dirty="0">
                <a:hlinkClick r:id="rId4"/>
              </a:rPr>
              <a:t>/</a:t>
            </a:r>
            <a:r>
              <a:rPr lang="hr-HR" sz="2400" dirty="0"/>
              <a:t> </a:t>
            </a:r>
          </a:p>
          <a:p>
            <a:pPr algn="ctr"/>
            <a:endParaRPr lang="hr-HR" sz="2400" b="1" dirty="0"/>
          </a:p>
        </p:txBody>
      </p:sp>
    </p:spTree>
    <p:extLst>
      <p:ext uri="{BB962C8B-B14F-4D97-AF65-F5344CB8AC3E}">
        <p14:creationId xmlns:p14="http://schemas.microsoft.com/office/powerpoint/2010/main" val="3851148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Vidi izvornu sliku">
            <a:hlinkClick r:id="rId2"/>
            <a:extLst>
              <a:ext uri="{FF2B5EF4-FFF2-40B4-BE49-F238E27FC236}">
                <a16:creationId xmlns:a16="http://schemas.microsoft.com/office/drawing/2014/main" id="{69ABD078-1F84-4227-A934-B23CCFD4A4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999" y="183821"/>
            <a:ext cx="3810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83377" y="2088821"/>
            <a:ext cx="974891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dirty="0"/>
              <a:t>LEARN MORE.</a:t>
            </a:r>
          </a:p>
          <a:p>
            <a:pPr algn="ctr"/>
            <a:endParaRPr lang="hr-HR" sz="2400" dirty="0"/>
          </a:p>
          <a:p>
            <a:pPr algn="ctr"/>
            <a:r>
              <a:rPr lang="hr-HR" sz="2400" dirty="0" err="1">
                <a:hlinkClick r:id="rId4"/>
              </a:rPr>
              <a:t>https</a:t>
            </a:r>
            <a:r>
              <a:rPr lang="hr-HR" sz="2400" dirty="0">
                <a:hlinkClick r:id="rId4"/>
              </a:rPr>
              <a:t>://</a:t>
            </a:r>
            <a:r>
              <a:rPr lang="hr-HR" sz="2400" dirty="0" err="1">
                <a:hlinkClick r:id="rId4"/>
              </a:rPr>
              <a:t>www.e-sfera.hr</a:t>
            </a:r>
            <a:r>
              <a:rPr lang="hr-HR" sz="2400" dirty="0">
                <a:hlinkClick r:id="rId4"/>
              </a:rPr>
              <a:t>/dodatni-digitalni-</a:t>
            </a:r>
            <a:r>
              <a:rPr lang="hr-HR" sz="2400" dirty="0" err="1">
                <a:hlinkClick r:id="rId4"/>
              </a:rPr>
              <a:t>sadrzaji</a:t>
            </a:r>
            <a:r>
              <a:rPr lang="hr-HR" sz="2400" dirty="0">
                <a:hlinkClick r:id="rId4"/>
              </a:rPr>
              <a:t>/</a:t>
            </a:r>
            <a:r>
              <a:rPr lang="hr-HR" sz="2400" dirty="0" err="1">
                <a:hlinkClick r:id="rId4"/>
              </a:rPr>
              <a:t>74d7d1f8-f9cd-4a49-9ec3-2177a225f6fa</a:t>
            </a:r>
            <a:r>
              <a:rPr lang="hr-HR" sz="2400" dirty="0">
                <a:hlinkClick r:id="rId4"/>
              </a:rPr>
              <a:t>/</a:t>
            </a:r>
            <a:r>
              <a:rPr lang="hr-HR" sz="2400" dirty="0"/>
              <a:t> </a:t>
            </a:r>
          </a:p>
          <a:p>
            <a:pPr fontAlgn="t"/>
            <a:endParaRPr lang="hr-HR" sz="2400" dirty="0"/>
          </a:p>
          <a:p>
            <a:pPr algn="ctr" fontAlgn="t"/>
            <a:r>
              <a:rPr lang="hr-HR" sz="2400" b="1" dirty="0" err="1"/>
              <a:t>What</a:t>
            </a:r>
            <a:r>
              <a:rPr lang="hr-HR" sz="2400" b="1" dirty="0"/>
              <a:t> </a:t>
            </a:r>
            <a:r>
              <a:rPr lang="hr-HR" sz="2400" b="1" dirty="0" err="1"/>
              <a:t>is</a:t>
            </a:r>
            <a:r>
              <a:rPr lang="hr-HR" sz="2400" b="1" dirty="0"/>
              <a:t> </a:t>
            </a:r>
            <a:r>
              <a:rPr lang="hr-HR" sz="2400" b="1" dirty="0" err="1"/>
              <a:t>there</a:t>
            </a:r>
            <a:r>
              <a:rPr lang="hr-HR" sz="2400" b="1" dirty="0"/>
              <a:t>… </a:t>
            </a:r>
            <a:r>
              <a:rPr lang="hr-HR" sz="2400" b="1" dirty="0" err="1"/>
              <a:t>of</a:t>
            </a:r>
            <a:r>
              <a:rPr lang="hr-HR" sz="2400" b="1" dirty="0"/>
              <a:t>?</a:t>
            </a:r>
          </a:p>
          <a:p>
            <a:pPr algn="ctr"/>
            <a:br>
              <a:rPr lang="hr-HR" sz="2400" dirty="0"/>
            </a:b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1156712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5910" y="712839"/>
            <a:ext cx="10087896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dirty="0"/>
              <a:t>How </a:t>
            </a:r>
            <a:r>
              <a:rPr lang="hr-HR" sz="2800" dirty="0" err="1"/>
              <a:t>often</a:t>
            </a:r>
            <a:r>
              <a:rPr lang="hr-HR" sz="2800" dirty="0"/>
              <a:t> do </a:t>
            </a:r>
            <a:r>
              <a:rPr lang="hr-HR" sz="2800" dirty="0" err="1"/>
              <a:t>you</a:t>
            </a:r>
            <a:r>
              <a:rPr lang="hr-HR" sz="2800" dirty="0"/>
              <a:t> use a </a:t>
            </a:r>
            <a:r>
              <a:rPr lang="hr-HR" sz="2800" dirty="0" err="1"/>
              <a:t>phone</a:t>
            </a:r>
            <a:r>
              <a:rPr lang="hr-HR" sz="2800" dirty="0"/>
              <a:t>?</a:t>
            </a:r>
          </a:p>
          <a:p>
            <a:pPr algn="ctr"/>
            <a:endParaRPr lang="hr-HR" sz="1600" i="1" dirty="0"/>
          </a:p>
          <a:p>
            <a:pPr algn="ctr"/>
            <a:r>
              <a:rPr lang="hr-HR" sz="2800" dirty="0"/>
              <a:t>Do </a:t>
            </a:r>
            <a:r>
              <a:rPr lang="hr-HR" sz="2800" dirty="0" err="1"/>
              <a:t>you</a:t>
            </a:r>
            <a:r>
              <a:rPr lang="hr-HR" sz="2800" dirty="0"/>
              <a:t> use a </a:t>
            </a:r>
            <a:r>
              <a:rPr lang="hr-HR" sz="2800" dirty="0" err="1"/>
              <a:t>mobile</a:t>
            </a:r>
            <a:r>
              <a:rPr lang="hr-HR" sz="2800" dirty="0"/>
              <a:t> </a:t>
            </a:r>
            <a:r>
              <a:rPr lang="hr-HR" sz="2800" dirty="0" err="1"/>
              <a:t>phone</a:t>
            </a:r>
            <a:r>
              <a:rPr lang="hr-HR" sz="2800" dirty="0"/>
              <a:t> </a:t>
            </a:r>
            <a:r>
              <a:rPr lang="hr-HR" sz="2800" dirty="0" err="1"/>
              <a:t>or</a:t>
            </a:r>
            <a:r>
              <a:rPr lang="hr-HR" sz="2800" dirty="0"/>
              <a:t> a </a:t>
            </a:r>
            <a:r>
              <a:rPr lang="hr-HR" sz="2800" dirty="0" err="1"/>
              <a:t>landline</a:t>
            </a:r>
            <a:r>
              <a:rPr lang="hr-HR" sz="2800" dirty="0"/>
              <a:t>?</a:t>
            </a:r>
          </a:p>
          <a:p>
            <a:pPr algn="ctr"/>
            <a:endParaRPr lang="hr-HR" sz="1600" dirty="0"/>
          </a:p>
          <a:p>
            <a:pPr algn="ctr"/>
            <a:r>
              <a:rPr lang="hr-HR" sz="2800" dirty="0" err="1"/>
              <a:t>What</a:t>
            </a:r>
            <a:r>
              <a:rPr lang="hr-HR" sz="2800" dirty="0"/>
              <a:t> do </a:t>
            </a:r>
            <a:r>
              <a:rPr lang="hr-HR" sz="2800" dirty="0" err="1"/>
              <a:t>you</a:t>
            </a:r>
            <a:r>
              <a:rPr lang="hr-HR" sz="2800" dirty="0"/>
              <a:t> use </a:t>
            </a:r>
            <a:r>
              <a:rPr lang="hr-HR" sz="2800" dirty="0" err="1"/>
              <a:t>it</a:t>
            </a:r>
            <a:r>
              <a:rPr lang="hr-HR" sz="2800" dirty="0"/>
              <a:t> for?</a:t>
            </a:r>
          </a:p>
          <a:p>
            <a:pPr algn="ctr"/>
            <a:endParaRPr lang="hr-HR" sz="1600" i="1" dirty="0"/>
          </a:p>
          <a:p>
            <a:pPr algn="ctr"/>
            <a:r>
              <a:rPr lang="hr-HR" sz="2800" dirty="0" err="1"/>
              <a:t>Which</a:t>
            </a:r>
            <a:r>
              <a:rPr lang="hr-HR" sz="2800" dirty="0"/>
              <a:t> </a:t>
            </a:r>
            <a:r>
              <a:rPr lang="hr-HR" sz="2800" dirty="0" err="1"/>
              <a:t>apps</a:t>
            </a:r>
            <a:r>
              <a:rPr lang="hr-HR" sz="2800" dirty="0"/>
              <a:t> do </a:t>
            </a:r>
            <a:r>
              <a:rPr lang="hr-HR" sz="2800" dirty="0" err="1"/>
              <a:t>you</a:t>
            </a:r>
            <a:r>
              <a:rPr lang="hr-HR" sz="2800" dirty="0"/>
              <a:t> use?</a:t>
            </a:r>
          </a:p>
          <a:p>
            <a:pPr algn="ctr"/>
            <a:endParaRPr lang="hr-HR" sz="1600" i="1" dirty="0"/>
          </a:p>
          <a:p>
            <a:pPr algn="ctr"/>
            <a:r>
              <a:rPr lang="hr-HR" sz="2800" dirty="0"/>
              <a:t>How </a:t>
            </a:r>
            <a:r>
              <a:rPr lang="hr-HR" sz="2800" dirty="0" err="1"/>
              <a:t>often</a:t>
            </a:r>
            <a:r>
              <a:rPr lang="hr-HR" sz="2800" dirty="0"/>
              <a:t> do </a:t>
            </a:r>
            <a:r>
              <a:rPr lang="hr-HR" sz="2800" dirty="0" err="1"/>
              <a:t>you</a:t>
            </a:r>
            <a:r>
              <a:rPr lang="hr-HR" sz="2800" dirty="0"/>
              <a:t> </a:t>
            </a:r>
            <a:r>
              <a:rPr lang="hr-HR" sz="2800" dirty="0" err="1"/>
              <a:t>call</a:t>
            </a:r>
            <a:r>
              <a:rPr lang="hr-HR" sz="2800" dirty="0"/>
              <a:t> </a:t>
            </a:r>
            <a:r>
              <a:rPr lang="hr-HR" sz="2800" dirty="0" err="1"/>
              <a:t>someone</a:t>
            </a:r>
            <a:r>
              <a:rPr lang="hr-HR" sz="2800" dirty="0"/>
              <a:t>? Who? </a:t>
            </a:r>
            <a:r>
              <a:rPr lang="hr-HR" sz="2800" dirty="0" err="1"/>
              <a:t>Why</a:t>
            </a:r>
            <a:r>
              <a:rPr lang="hr-HR" sz="2800" dirty="0"/>
              <a:t>?</a:t>
            </a:r>
          </a:p>
          <a:p>
            <a:pPr algn="ctr"/>
            <a:endParaRPr lang="hr-HR" sz="1600" i="1" dirty="0"/>
          </a:p>
          <a:p>
            <a:pPr algn="ctr"/>
            <a:r>
              <a:rPr lang="hr-HR" sz="2800" dirty="0"/>
              <a:t>How </a:t>
            </a:r>
            <a:r>
              <a:rPr lang="hr-HR" sz="2800" dirty="0" err="1"/>
              <a:t>often</a:t>
            </a:r>
            <a:r>
              <a:rPr lang="hr-HR" sz="2800" dirty="0"/>
              <a:t> do </a:t>
            </a:r>
            <a:r>
              <a:rPr lang="hr-HR" sz="2800" dirty="0" err="1"/>
              <a:t>people</a:t>
            </a:r>
            <a:r>
              <a:rPr lang="hr-HR" sz="2800" dirty="0"/>
              <a:t> </a:t>
            </a:r>
            <a:r>
              <a:rPr lang="hr-HR" sz="2800" dirty="0" err="1"/>
              <a:t>call</a:t>
            </a:r>
            <a:r>
              <a:rPr lang="hr-HR" sz="2800" dirty="0"/>
              <a:t> </a:t>
            </a:r>
            <a:r>
              <a:rPr lang="hr-HR" sz="2800" dirty="0" err="1"/>
              <a:t>you</a:t>
            </a:r>
            <a:r>
              <a:rPr lang="hr-HR" sz="2800" dirty="0"/>
              <a:t>? Who? </a:t>
            </a:r>
            <a:r>
              <a:rPr lang="hr-HR" sz="2800" dirty="0" err="1"/>
              <a:t>Why</a:t>
            </a:r>
            <a:r>
              <a:rPr lang="hr-HR" sz="2800" dirty="0"/>
              <a:t>?</a:t>
            </a:r>
          </a:p>
          <a:p>
            <a:pPr algn="ctr"/>
            <a:endParaRPr lang="hr-HR" sz="2800" dirty="0"/>
          </a:p>
        </p:txBody>
      </p:sp>
      <p:sp>
        <p:nvSpPr>
          <p:cNvPr id="6" name="Rectangle 5"/>
          <p:cNvSpPr/>
          <p:nvPr/>
        </p:nvSpPr>
        <p:spPr>
          <a:xfrm>
            <a:off x="2182761" y="103239"/>
            <a:ext cx="7374194" cy="6548284"/>
          </a:xfrm>
          <a:prstGeom prst="rect">
            <a:avLst/>
          </a:prstGeom>
          <a:noFill/>
          <a:ln w="5715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79689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4763729" cy="68396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4067" y="1923568"/>
            <a:ext cx="7328494" cy="412954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857439" y="701964"/>
            <a:ext cx="458820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How do </a:t>
            </a:r>
            <a:r>
              <a:rPr lang="hr-HR" sz="2800" dirty="0" err="1"/>
              <a:t>we</a:t>
            </a:r>
            <a:r>
              <a:rPr lang="hr-HR" sz="2800" dirty="0"/>
              <a:t> </a:t>
            </a:r>
            <a:r>
              <a:rPr lang="hr-HR" sz="2800" dirty="0" err="1"/>
              <a:t>read</a:t>
            </a:r>
            <a:r>
              <a:rPr lang="hr-HR" sz="2800" dirty="0"/>
              <a:t> </a:t>
            </a:r>
            <a:r>
              <a:rPr lang="hr-HR" sz="2800" dirty="0" err="1"/>
              <a:t>numbers</a:t>
            </a:r>
            <a:r>
              <a:rPr lang="hr-HR" sz="2800" dirty="0"/>
              <a:t> </a:t>
            </a:r>
            <a:r>
              <a:rPr lang="hr-HR" sz="2800" dirty="0" err="1"/>
              <a:t>in</a:t>
            </a:r>
            <a:r>
              <a:rPr lang="hr-HR" sz="2800" dirty="0"/>
              <a:t> a </a:t>
            </a:r>
            <a:r>
              <a:rPr lang="hr-HR" sz="2800" dirty="0" err="1"/>
              <a:t>phone</a:t>
            </a:r>
            <a:r>
              <a:rPr lang="hr-HR" sz="2800" dirty="0"/>
              <a:t> </a:t>
            </a:r>
            <a:r>
              <a:rPr lang="hr-HR" sz="2800" dirty="0" err="1"/>
              <a:t>number</a:t>
            </a:r>
            <a:r>
              <a:rPr lang="hr-HR" sz="2800" dirty="0"/>
              <a:t>?</a:t>
            </a:r>
          </a:p>
          <a:p>
            <a:endParaRPr lang="hr-HR" sz="2800" i="1" dirty="0"/>
          </a:p>
          <a:p>
            <a:endParaRPr lang="hr-HR" sz="2800" i="1" dirty="0"/>
          </a:p>
        </p:txBody>
      </p:sp>
    </p:spTree>
    <p:extLst>
      <p:ext uri="{BB962C8B-B14F-4D97-AF65-F5344CB8AC3E}">
        <p14:creationId xmlns:p14="http://schemas.microsoft.com/office/powerpoint/2010/main" val="1907257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394" y="1871863"/>
            <a:ext cx="8347587" cy="390981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394" y="1942817"/>
            <a:ext cx="4356587" cy="310769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657597" y="2645617"/>
            <a:ext cx="825909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dirty="0" err="1"/>
              <a:t>three</a:t>
            </a:r>
            <a:r>
              <a:rPr lang="hr-HR" sz="2600" dirty="0"/>
              <a:t>, </a:t>
            </a:r>
            <a:r>
              <a:rPr lang="hr-HR" sz="2600" dirty="0" err="1"/>
              <a:t>double</a:t>
            </a:r>
            <a:r>
              <a:rPr lang="hr-HR" sz="2600" dirty="0"/>
              <a:t> one, </a:t>
            </a:r>
            <a:r>
              <a:rPr lang="hr-HR" sz="2600" dirty="0" err="1"/>
              <a:t>double</a:t>
            </a:r>
            <a:r>
              <a:rPr lang="hr-HR" sz="2600" dirty="0"/>
              <a:t> </a:t>
            </a:r>
            <a:r>
              <a:rPr lang="hr-HR" sz="2600" dirty="0" err="1"/>
              <a:t>five</a:t>
            </a:r>
            <a:r>
              <a:rPr lang="hr-HR" sz="2600" dirty="0"/>
              <a:t>, </a:t>
            </a:r>
            <a:r>
              <a:rPr lang="hr-HR" sz="2600" dirty="0" err="1"/>
              <a:t>five</a:t>
            </a:r>
            <a:r>
              <a:rPr lang="hr-HR" sz="2600" dirty="0"/>
              <a:t>, </a:t>
            </a:r>
            <a:r>
              <a:rPr lang="hr-HR" sz="2600" dirty="0" err="1"/>
              <a:t>two</a:t>
            </a:r>
            <a:r>
              <a:rPr lang="hr-HR" sz="2600" dirty="0"/>
              <a:t>, </a:t>
            </a:r>
            <a:r>
              <a:rPr lang="hr-HR" sz="2600" dirty="0" err="1"/>
              <a:t>three</a:t>
            </a:r>
            <a:r>
              <a:rPr lang="hr-HR" sz="2600" dirty="0"/>
              <a:t>, </a:t>
            </a:r>
            <a:r>
              <a:rPr lang="hr-HR" sz="2600" dirty="0" err="1"/>
              <a:t>six</a:t>
            </a:r>
            <a:r>
              <a:rPr lang="hr-HR" sz="2600" dirty="0"/>
              <a:t>, </a:t>
            </a:r>
            <a:r>
              <a:rPr lang="hr-HR" sz="2600" dirty="0" err="1"/>
              <a:t>eight</a:t>
            </a:r>
            <a:r>
              <a:rPr lang="hr-HR" sz="2600" dirty="0"/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765754" y="3250446"/>
            <a:ext cx="825909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dirty="0"/>
              <a:t>oh, one, </a:t>
            </a:r>
            <a:r>
              <a:rPr lang="hr-HR" sz="2600" dirty="0" err="1"/>
              <a:t>six</a:t>
            </a:r>
            <a:r>
              <a:rPr lang="hr-HR" sz="2600" dirty="0"/>
              <a:t>, </a:t>
            </a:r>
            <a:r>
              <a:rPr lang="hr-HR" sz="2600" dirty="0" err="1"/>
              <a:t>three</a:t>
            </a:r>
            <a:r>
              <a:rPr lang="hr-HR" sz="2600" dirty="0"/>
              <a:t>, </a:t>
            </a:r>
            <a:r>
              <a:rPr lang="hr-HR" sz="2600" dirty="0" err="1"/>
              <a:t>two</a:t>
            </a:r>
            <a:r>
              <a:rPr lang="hr-HR" sz="2600" dirty="0"/>
              <a:t>, </a:t>
            </a:r>
            <a:r>
              <a:rPr lang="hr-HR" sz="2600" dirty="0" err="1"/>
              <a:t>double</a:t>
            </a:r>
            <a:r>
              <a:rPr lang="hr-HR" sz="2600" dirty="0"/>
              <a:t> </a:t>
            </a:r>
            <a:r>
              <a:rPr lang="hr-HR" sz="2600" dirty="0" err="1"/>
              <a:t>four</a:t>
            </a:r>
            <a:r>
              <a:rPr lang="hr-HR" sz="2600" dirty="0"/>
              <a:t>, one, oh, </a:t>
            </a:r>
            <a:r>
              <a:rPr lang="hr-HR" sz="2600" dirty="0" err="1"/>
              <a:t>three</a:t>
            </a:r>
            <a:r>
              <a:rPr lang="hr-HR" sz="2600" dirty="0"/>
              <a:t>, </a:t>
            </a:r>
            <a:r>
              <a:rPr lang="hr-HR" sz="2600" dirty="0" err="1"/>
              <a:t>two</a:t>
            </a:r>
            <a:endParaRPr lang="hr-HR" sz="2600" dirty="0"/>
          </a:p>
        </p:txBody>
      </p:sp>
      <p:sp>
        <p:nvSpPr>
          <p:cNvPr id="14" name="TextBox 13"/>
          <p:cNvSpPr txBox="1"/>
          <p:nvPr/>
        </p:nvSpPr>
        <p:spPr>
          <a:xfrm>
            <a:off x="3657597" y="3896870"/>
            <a:ext cx="825909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dirty="0"/>
              <a:t>oh, </a:t>
            </a:r>
            <a:r>
              <a:rPr lang="hr-HR" sz="2600" dirty="0" err="1"/>
              <a:t>four</a:t>
            </a:r>
            <a:r>
              <a:rPr lang="hr-HR" sz="2600" dirty="0"/>
              <a:t>, </a:t>
            </a:r>
            <a:r>
              <a:rPr lang="hr-HR" sz="2600" dirty="0" err="1"/>
              <a:t>nine</a:t>
            </a:r>
            <a:r>
              <a:rPr lang="hr-HR" sz="2600" dirty="0"/>
              <a:t>, one, </a:t>
            </a:r>
            <a:r>
              <a:rPr lang="hr-HR" sz="2600" dirty="0" err="1"/>
              <a:t>five</a:t>
            </a:r>
            <a:r>
              <a:rPr lang="hr-HR" sz="2600" dirty="0"/>
              <a:t>, </a:t>
            </a:r>
            <a:r>
              <a:rPr lang="hr-HR" sz="2600" dirty="0" err="1"/>
              <a:t>seven</a:t>
            </a:r>
            <a:r>
              <a:rPr lang="hr-HR" sz="2600" dirty="0"/>
              <a:t>, oh, one, </a:t>
            </a:r>
            <a:r>
              <a:rPr lang="hr-HR" sz="2600" dirty="0" err="1"/>
              <a:t>five</a:t>
            </a:r>
            <a:r>
              <a:rPr lang="hr-HR" sz="2600" dirty="0"/>
              <a:t>, </a:t>
            </a:r>
            <a:r>
              <a:rPr lang="hr-HR" sz="2600" dirty="0" err="1"/>
              <a:t>nine</a:t>
            </a:r>
            <a:endParaRPr lang="hr-HR" sz="2600" dirty="0"/>
          </a:p>
        </p:txBody>
      </p:sp>
      <p:sp>
        <p:nvSpPr>
          <p:cNvPr id="15" name="TextBox 14"/>
          <p:cNvSpPr txBox="1"/>
          <p:nvPr/>
        </p:nvSpPr>
        <p:spPr>
          <a:xfrm>
            <a:off x="3539611" y="4537588"/>
            <a:ext cx="825909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dirty="0" err="1"/>
              <a:t>double</a:t>
            </a:r>
            <a:r>
              <a:rPr lang="hr-HR" sz="2600" dirty="0"/>
              <a:t> oh, </a:t>
            </a:r>
            <a:r>
              <a:rPr lang="hr-HR" sz="2600" dirty="0" err="1"/>
              <a:t>double</a:t>
            </a:r>
            <a:r>
              <a:rPr lang="hr-HR" sz="2600" dirty="0"/>
              <a:t> </a:t>
            </a:r>
            <a:r>
              <a:rPr lang="hr-HR" sz="2600" dirty="0" err="1"/>
              <a:t>seven</a:t>
            </a:r>
            <a:r>
              <a:rPr lang="hr-HR" sz="2600" dirty="0"/>
              <a:t>, </a:t>
            </a:r>
            <a:r>
              <a:rPr lang="hr-HR" sz="2600" dirty="0" err="1"/>
              <a:t>six</a:t>
            </a:r>
            <a:r>
              <a:rPr lang="hr-HR" sz="2600" dirty="0"/>
              <a:t>, </a:t>
            </a:r>
            <a:r>
              <a:rPr lang="hr-HR" sz="2600" dirty="0" err="1"/>
              <a:t>two</a:t>
            </a:r>
            <a:r>
              <a:rPr lang="hr-HR" sz="2600" dirty="0"/>
              <a:t>, </a:t>
            </a:r>
            <a:r>
              <a:rPr lang="hr-HR" sz="2600" dirty="0" err="1"/>
              <a:t>three</a:t>
            </a:r>
            <a:r>
              <a:rPr lang="hr-HR" sz="2600" dirty="0"/>
              <a:t>, </a:t>
            </a:r>
            <a:r>
              <a:rPr lang="hr-HR" sz="2600" dirty="0" err="1"/>
              <a:t>two</a:t>
            </a:r>
            <a:r>
              <a:rPr lang="hr-HR" sz="2600" dirty="0"/>
              <a:t>, </a:t>
            </a:r>
            <a:r>
              <a:rPr lang="hr-HR" sz="2600" dirty="0" err="1"/>
              <a:t>three</a:t>
            </a:r>
            <a:endParaRPr lang="hr-HR" sz="2600" dirty="0"/>
          </a:p>
        </p:txBody>
      </p:sp>
    </p:spTree>
    <p:extLst>
      <p:ext uri="{BB962C8B-B14F-4D97-AF65-F5344CB8AC3E}">
        <p14:creationId xmlns:p14="http://schemas.microsoft.com/office/powerpoint/2010/main" val="3428785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349" y="691531"/>
            <a:ext cx="7709865" cy="430668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568813" y="1637071"/>
            <a:ext cx="346587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err="1"/>
              <a:t>Example</a:t>
            </a:r>
            <a:r>
              <a:rPr lang="hr-HR" sz="2800" dirty="0"/>
              <a:t>:</a:t>
            </a:r>
          </a:p>
          <a:p>
            <a:endParaRPr lang="hr-HR" sz="2800" dirty="0"/>
          </a:p>
          <a:p>
            <a:r>
              <a:rPr lang="hr-HR" sz="2800" dirty="0"/>
              <a:t>A: </a:t>
            </a:r>
            <a:r>
              <a:rPr lang="hr-HR" sz="2800" dirty="0" err="1"/>
              <a:t>What’s</a:t>
            </a:r>
            <a:r>
              <a:rPr lang="hr-HR" sz="2800" dirty="0"/>
              <a:t> </a:t>
            </a:r>
            <a:r>
              <a:rPr lang="hr-HR" sz="2800" dirty="0" err="1"/>
              <a:t>your</a:t>
            </a:r>
            <a:r>
              <a:rPr lang="hr-HR" sz="2800" dirty="0"/>
              <a:t> </a:t>
            </a:r>
            <a:r>
              <a:rPr lang="hr-HR" sz="2800" dirty="0" err="1"/>
              <a:t>phone</a:t>
            </a:r>
            <a:r>
              <a:rPr lang="hr-HR" sz="2800" dirty="0"/>
              <a:t> </a:t>
            </a:r>
            <a:r>
              <a:rPr lang="hr-HR" sz="2800" dirty="0" err="1"/>
              <a:t>number</a:t>
            </a:r>
            <a:r>
              <a:rPr lang="hr-HR" sz="2800" dirty="0"/>
              <a:t>?</a:t>
            </a:r>
          </a:p>
          <a:p>
            <a:endParaRPr lang="hr-HR" sz="2800" dirty="0"/>
          </a:p>
          <a:p>
            <a:r>
              <a:rPr lang="hr-HR" sz="2800" dirty="0"/>
              <a:t>B: My </a:t>
            </a:r>
            <a:r>
              <a:rPr lang="hr-HR" sz="2800" dirty="0" err="1"/>
              <a:t>phone</a:t>
            </a:r>
            <a:r>
              <a:rPr lang="hr-HR" sz="2800" dirty="0"/>
              <a:t> </a:t>
            </a:r>
            <a:r>
              <a:rPr lang="hr-HR" sz="2800" dirty="0" err="1"/>
              <a:t>number</a:t>
            </a:r>
            <a:r>
              <a:rPr lang="hr-HR" sz="2800" dirty="0"/>
              <a:t> </a:t>
            </a:r>
            <a:r>
              <a:rPr lang="hr-HR" sz="2800" dirty="0" err="1"/>
              <a:t>is</a:t>
            </a:r>
            <a:r>
              <a:rPr lang="hr-HR" sz="2800" dirty="0"/>
              <a:t> ___________. </a:t>
            </a:r>
          </a:p>
          <a:p>
            <a:r>
              <a:rPr lang="hr-HR" sz="2800" b="1" dirty="0"/>
              <a:t>               </a:t>
            </a:r>
            <a:r>
              <a:rPr lang="hr-HR" sz="2800" b="1" dirty="0" err="1"/>
              <a:t>or</a:t>
            </a:r>
            <a:endParaRPr lang="hr-HR" sz="2800" b="1" i="1" dirty="0"/>
          </a:p>
          <a:p>
            <a:r>
              <a:rPr lang="hr-HR" sz="2800" dirty="0" err="1"/>
              <a:t>It’s</a:t>
            </a:r>
            <a:r>
              <a:rPr lang="hr-HR" sz="2800" dirty="0"/>
              <a:t> _____________.</a:t>
            </a:r>
          </a:p>
        </p:txBody>
      </p:sp>
    </p:spTree>
    <p:extLst>
      <p:ext uri="{BB962C8B-B14F-4D97-AF65-F5344CB8AC3E}">
        <p14:creationId xmlns:p14="http://schemas.microsoft.com/office/powerpoint/2010/main" val="1351028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305"/>
            <a:ext cx="4896465" cy="686605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12658" y="398206"/>
            <a:ext cx="30109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err="1"/>
              <a:t>Workbook</a:t>
            </a:r>
            <a:r>
              <a:rPr lang="hr-HR" sz="2800" dirty="0"/>
              <a:t> p 46.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93968"/>
            <a:ext cx="11925180" cy="407811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97510" y="2743200"/>
            <a:ext cx="47637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err="1">
                <a:solidFill>
                  <a:schemeClr val="accent2">
                    <a:lumMod val="75000"/>
                  </a:schemeClr>
                </a:solidFill>
              </a:rPr>
              <a:t>nine</a:t>
            </a:r>
            <a:r>
              <a:rPr lang="hr-HR" sz="2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hr-HR" sz="2800" dirty="0" err="1">
                <a:solidFill>
                  <a:schemeClr val="accent2">
                    <a:lumMod val="75000"/>
                  </a:schemeClr>
                </a:solidFill>
              </a:rPr>
              <a:t>double</a:t>
            </a:r>
            <a:r>
              <a:rPr lang="hr-HR" sz="2800" dirty="0">
                <a:solidFill>
                  <a:schemeClr val="accent2">
                    <a:lumMod val="75000"/>
                  </a:schemeClr>
                </a:solidFill>
              </a:rPr>
              <a:t> one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14600" y="3266420"/>
            <a:ext cx="56707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err="1">
                <a:solidFill>
                  <a:schemeClr val="accent2">
                    <a:lumMod val="75000"/>
                  </a:schemeClr>
                </a:solidFill>
              </a:rPr>
              <a:t>four</a:t>
            </a:r>
            <a:r>
              <a:rPr lang="hr-HR" sz="2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hr-HR" sz="2800" dirty="0" err="1">
                <a:solidFill>
                  <a:schemeClr val="accent2">
                    <a:lumMod val="75000"/>
                  </a:schemeClr>
                </a:solidFill>
              </a:rPr>
              <a:t>two</a:t>
            </a:r>
            <a:r>
              <a:rPr lang="hr-HR" sz="2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hr-HR" sz="2800" dirty="0" err="1">
                <a:solidFill>
                  <a:schemeClr val="accent2">
                    <a:lumMod val="75000"/>
                  </a:schemeClr>
                </a:solidFill>
              </a:rPr>
              <a:t>double</a:t>
            </a:r>
            <a:r>
              <a:rPr lang="hr-HR" sz="2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hr-HR" sz="2800" dirty="0" err="1">
                <a:solidFill>
                  <a:schemeClr val="accent2">
                    <a:lumMod val="75000"/>
                  </a:schemeClr>
                </a:solidFill>
              </a:rPr>
              <a:t>six</a:t>
            </a:r>
            <a:r>
              <a:rPr lang="hr-HR" sz="2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hr-HR" sz="2800" dirty="0" err="1">
                <a:solidFill>
                  <a:schemeClr val="accent2">
                    <a:lumMod val="75000"/>
                  </a:schemeClr>
                </a:solidFill>
              </a:rPr>
              <a:t>three</a:t>
            </a:r>
            <a:r>
              <a:rPr lang="hr-HR" sz="2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hr-HR" sz="2800" dirty="0" err="1">
                <a:solidFill>
                  <a:schemeClr val="accent2">
                    <a:lumMod val="75000"/>
                  </a:schemeClr>
                </a:solidFill>
              </a:rPr>
              <a:t>four</a:t>
            </a:r>
            <a:r>
              <a:rPr lang="hr-HR" sz="2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hr-HR" sz="2800" dirty="0" err="1">
                <a:solidFill>
                  <a:schemeClr val="accent2">
                    <a:lumMod val="75000"/>
                  </a:schemeClr>
                </a:solidFill>
              </a:rPr>
              <a:t>nine</a:t>
            </a:r>
            <a:endParaRPr lang="hr-HR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09674" y="3789640"/>
            <a:ext cx="71044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err="1">
                <a:solidFill>
                  <a:schemeClr val="accent2">
                    <a:lumMod val="75000"/>
                  </a:schemeClr>
                </a:solidFill>
              </a:rPr>
              <a:t>five</a:t>
            </a:r>
            <a:r>
              <a:rPr lang="hr-HR" sz="2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hr-HR" sz="2800" dirty="0" err="1">
                <a:solidFill>
                  <a:schemeClr val="accent2">
                    <a:lumMod val="75000"/>
                  </a:schemeClr>
                </a:solidFill>
              </a:rPr>
              <a:t>four</a:t>
            </a:r>
            <a:r>
              <a:rPr lang="hr-HR" sz="2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hr-HR" sz="2800" dirty="0" err="1">
                <a:solidFill>
                  <a:schemeClr val="accent2">
                    <a:lumMod val="75000"/>
                  </a:schemeClr>
                </a:solidFill>
              </a:rPr>
              <a:t>three</a:t>
            </a:r>
            <a:r>
              <a:rPr lang="hr-HR" sz="2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hr-HR" sz="2800" dirty="0" err="1">
                <a:solidFill>
                  <a:schemeClr val="accent2">
                    <a:lumMod val="75000"/>
                  </a:schemeClr>
                </a:solidFill>
              </a:rPr>
              <a:t>double</a:t>
            </a:r>
            <a:r>
              <a:rPr lang="hr-HR" sz="2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hr-HR" sz="2800" dirty="0" err="1">
                <a:solidFill>
                  <a:schemeClr val="accent2">
                    <a:lumMod val="75000"/>
                  </a:schemeClr>
                </a:solidFill>
              </a:rPr>
              <a:t>five</a:t>
            </a:r>
            <a:r>
              <a:rPr lang="hr-HR" sz="2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hr-HR" sz="2800" dirty="0" err="1">
                <a:solidFill>
                  <a:schemeClr val="accent2">
                    <a:lumMod val="75000"/>
                  </a:schemeClr>
                </a:solidFill>
              </a:rPr>
              <a:t>two</a:t>
            </a:r>
            <a:r>
              <a:rPr lang="hr-HR" sz="2800" dirty="0">
                <a:solidFill>
                  <a:schemeClr val="accent2">
                    <a:lumMod val="75000"/>
                  </a:schemeClr>
                </a:solidFill>
              </a:rPr>
              <a:t> one </a:t>
            </a:r>
            <a:r>
              <a:rPr lang="hr-HR" sz="2800" dirty="0" err="1">
                <a:solidFill>
                  <a:schemeClr val="accent2">
                    <a:lumMod val="75000"/>
                  </a:schemeClr>
                </a:solidFill>
              </a:rPr>
              <a:t>four</a:t>
            </a:r>
            <a:r>
              <a:rPr lang="hr-HR" sz="2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hr-HR" sz="2800" dirty="0" err="1">
                <a:solidFill>
                  <a:schemeClr val="accent2">
                    <a:lumMod val="75000"/>
                  </a:schemeClr>
                </a:solidFill>
              </a:rPr>
              <a:t>three</a:t>
            </a:r>
            <a:endParaRPr lang="hr-HR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09673" y="4369252"/>
            <a:ext cx="71044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err="1">
                <a:solidFill>
                  <a:schemeClr val="accent2">
                    <a:lumMod val="75000"/>
                  </a:schemeClr>
                </a:solidFill>
              </a:rPr>
              <a:t>nine</a:t>
            </a:r>
            <a:r>
              <a:rPr lang="hr-HR" sz="2800" dirty="0">
                <a:solidFill>
                  <a:schemeClr val="accent2">
                    <a:lumMod val="75000"/>
                  </a:schemeClr>
                </a:solidFill>
              </a:rPr>
              <a:t> one oh </a:t>
            </a:r>
            <a:r>
              <a:rPr lang="hr-HR" sz="2800" dirty="0" err="1">
                <a:solidFill>
                  <a:schemeClr val="accent2">
                    <a:lumMod val="75000"/>
                  </a:schemeClr>
                </a:solidFill>
              </a:rPr>
              <a:t>six</a:t>
            </a:r>
            <a:r>
              <a:rPr lang="hr-HR" sz="2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hr-HR" sz="2800" dirty="0" err="1">
                <a:solidFill>
                  <a:schemeClr val="accent2">
                    <a:lumMod val="75000"/>
                  </a:schemeClr>
                </a:solidFill>
              </a:rPr>
              <a:t>eight</a:t>
            </a:r>
            <a:r>
              <a:rPr lang="hr-HR" sz="2800" dirty="0">
                <a:solidFill>
                  <a:schemeClr val="accent2">
                    <a:lumMod val="75000"/>
                  </a:schemeClr>
                </a:solidFill>
              </a:rPr>
              <a:t> one </a:t>
            </a:r>
            <a:r>
              <a:rPr lang="hr-HR" sz="2800" dirty="0" err="1">
                <a:solidFill>
                  <a:schemeClr val="accent2">
                    <a:lumMod val="75000"/>
                  </a:schemeClr>
                </a:solidFill>
              </a:rPr>
              <a:t>two</a:t>
            </a:r>
            <a:r>
              <a:rPr lang="hr-HR" sz="2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hr-HR" sz="2800" dirty="0" err="1">
                <a:solidFill>
                  <a:schemeClr val="accent2">
                    <a:lumMod val="75000"/>
                  </a:schemeClr>
                </a:solidFill>
              </a:rPr>
              <a:t>six</a:t>
            </a:r>
            <a:r>
              <a:rPr lang="hr-HR" sz="2800" dirty="0">
                <a:solidFill>
                  <a:schemeClr val="accent2">
                    <a:lumMod val="75000"/>
                  </a:schemeClr>
                </a:solidFill>
              </a:rPr>
              <a:t> oh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909672" y="4869336"/>
            <a:ext cx="75174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err="1">
                <a:solidFill>
                  <a:schemeClr val="accent2">
                    <a:lumMod val="75000"/>
                  </a:schemeClr>
                </a:solidFill>
              </a:rPr>
              <a:t>double</a:t>
            </a:r>
            <a:r>
              <a:rPr lang="hr-HR" sz="2800" dirty="0">
                <a:solidFill>
                  <a:schemeClr val="accent2">
                    <a:lumMod val="75000"/>
                  </a:schemeClr>
                </a:solidFill>
              </a:rPr>
              <a:t> one </a:t>
            </a:r>
            <a:r>
              <a:rPr lang="hr-HR" sz="2800" dirty="0" err="1">
                <a:solidFill>
                  <a:schemeClr val="accent2">
                    <a:lumMod val="75000"/>
                  </a:schemeClr>
                </a:solidFill>
              </a:rPr>
              <a:t>double</a:t>
            </a:r>
            <a:r>
              <a:rPr lang="hr-HR" sz="2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hr-HR" sz="2800" dirty="0" err="1">
                <a:solidFill>
                  <a:schemeClr val="accent2">
                    <a:lumMod val="75000"/>
                  </a:schemeClr>
                </a:solidFill>
              </a:rPr>
              <a:t>eight</a:t>
            </a:r>
            <a:r>
              <a:rPr lang="hr-HR" sz="2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hr-HR" sz="2800" dirty="0" err="1">
                <a:solidFill>
                  <a:schemeClr val="accent2">
                    <a:lumMod val="75000"/>
                  </a:schemeClr>
                </a:solidFill>
              </a:rPr>
              <a:t>seven</a:t>
            </a:r>
            <a:r>
              <a:rPr lang="hr-HR" sz="2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hr-HR" sz="2800" dirty="0" err="1">
                <a:solidFill>
                  <a:schemeClr val="accent2">
                    <a:lumMod val="75000"/>
                  </a:schemeClr>
                </a:solidFill>
              </a:rPr>
              <a:t>double</a:t>
            </a:r>
            <a:r>
              <a:rPr lang="hr-HR" sz="2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hr-HR" sz="2800" dirty="0" err="1">
                <a:solidFill>
                  <a:schemeClr val="accent2">
                    <a:lumMod val="75000"/>
                  </a:schemeClr>
                </a:solidFill>
              </a:rPr>
              <a:t>three</a:t>
            </a:r>
            <a:r>
              <a:rPr lang="hr-HR" sz="2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hr-HR" sz="2800" dirty="0" err="1">
                <a:solidFill>
                  <a:schemeClr val="accent2">
                    <a:lumMod val="75000"/>
                  </a:schemeClr>
                </a:solidFill>
              </a:rPr>
              <a:t>four</a:t>
            </a:r>
            <a:endParaRPr lang="hr-HR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9062" y="2913562"/>
            <a:ext cx="8700142" cy="3434599"/>
          </a:xfrm>
          <a:prstGeom prst="rect">
            <a:avLst/>
          </a:prstGeom>
          <a:ln w="69850">
            <a:solidFill>
              <a:srgbClr val="C00000"/>
            </a:solidFill>
          </a:ln>
        </p:spPr>
      </p:pic>
      <p:sp>
        <p:nvSpPr>
          <p:cNvPr id="15" name="TextBox 14"/>
          <p:cNvSpPr txBox="1"/>
          <p:nvPr/>
        </p:nvSpPr>
        <p:spPr>
          <a:xfrm>
            <a:off x="3164639" y="981690"/>
            <a:ext cx="87605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Are </a:t>
            </a:r>
            <a:r>
              <a:rPr lang="hr-HR" sz="2800" dirty="0" err="1"/>
              <a:t>there</a:t>
            </a:r>
            <a:r>
              <a:rPr lang="hr-HR" sz="2800" dirty="0"/>
              <a:t> </a:t>
            </a:r>
            <a:r>
              <a:rPr lang="hr-HR" sz="2800" dirty="0" err="1"/>
              <a:t>any</a:t>
            </a:r>
            <a:r>
              <a:rPr lang="hr-HR" sz="2800" dirty="0"/>
              <a:t> </a:t>
            </a:r>
            <a:r>
              <a:rPr lang="hr-HR" sz="2800" dirty="0" err="1"/>
              <a:t>other</a:t>
            </a:r>
            <a:r>
              <a:rPr lang="hr-HR" sz="2800" dirty="0"/>
              <a:t> </a:t>
            </a:r>
            <a:r>
              <a:rPr lang="hr-HR" sz="2800" dirty="0" err="1"/>
              <a:t>important</a:t>
            </a:r>
            <a:r>
              <a:rPr lang="hr-HR" sz="2800" dirty="0"/>
              <a:t> </a:t>
            </a:r>
            <a:r>
              <a:rPr lang="hr-HR" sz="2800" dirty="0" err="1"/>
              <a:t>numbers</a:t>
            </a:r>
            <a:r>
              <a:rPr lang="hr-HR" sz="2800" dirty="0"/>
              <a:t> </a:t>
            </a:r>
            <a:r>
              <a:rPr lang="hr-HR" sz="2800" dirty="0" err="1"/>
              <a:t>that</a:t>
            </a:r>
            <a:r>
              <a:rPr lang="hr-HR" sz="2800" dirty="0"/>
              <a:t> </a:t>
            </a:r>
            <a:r>
              <a:rPr lang="hr-HR" sz="2800" dirty="0" err="1"/>
              <a:t>you</a:t>
            </a:r>
            <a:r>
              <a:rPr lang="hr-HR" sz="2800" dirty="0"/>
              <a:t> </a:t>
            </a:r>
            <a:r>
              <a:rPr lang="hr-HR" sz="2800" dirty="0" err="1"/>
              <a:t>know</a:t>
            </a:r>
            <a:r>
              <a:rPr lang="hr-HR" sz="2800" dirty="0"/>
              <a:t>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796917" y="1470705"/>
            <a:ext cx="59730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err="1"/>
              <a:t>Can</a:t>
            </a:r>
            <a:r>
              <a:rPr lang="hr-HR" sz="2800" dirty="0"/>
              <a:t> </a:t>
            </a:r>
            <a:r>
              <a:rPr lang="hr-HR" sz="2800" dirty="0" err="1"/>
              <a:t>you</a:t>
            </a:r>
            <a:r>
              <a:rPr lang="hr-HR" sz="2800" dirty="0"/>
              <a:t> </a:t>
            </a:r>
            <a:r>
              <a:rPr lang="hr-HR" sz="2800" dirty="0" err="1"/>
              <a:t>say</a:t>
            </a:r>
            <a:r>
              <a:rPr lang="hr-HR" sz="2800" dirty="0"/>
              <a:t> </a:t>
            </a:r>
            <a:r>
              <a:rPr lang="hr-HR" sz="2800" dirty="0" err="1"/>
              <a:t>them</a:t>
            </a:r>
            <a:r>
              <a:rPr lang="hr-HR" sz="2800" dirty="0"/>
              <a:t> </a:t>
            </a:r>
            <a:r>
              <a:rPr lang="hr-HR" sz="2800" dirty="0" err="1"/>
              <a:t>in</a:t>
            </a:r>
            <a:r>
              <a:rPr lang="hr-HR" sz="2800" dirty="0"/>
              <a:t> English?</a:t>
            </a:r>
          </a:p>
        </p:txBody>
      </p:sp>
    </p:spTree>
    <p:extLst>
      <p:ext uri="{BB962C8B-B14F-4D97-AF65-F5344CB8AC3E}">
        <p14:creationId xmlns:p14="http://schemas.microsoft.com/office/powerpoint/2010/main" val="587280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6" y="1327355"/>
            <a:ext cx="11490463" cy="390832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581" y="1327355"/>
            <a:ext cx="5771690" cy="541001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065546" y="1823647"/>
            <a:ext cx="477380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i="1" dirty="0">
                <a:solidFill>
                  <a:srgbClr val="0070C0"/>
                </a:solidFill>
              </a:rPr>
              <a:t>Polja ispuni telefonskim brojevima (poslušaj učitelja/</a:t>
            </a:r>
            <a:r>
              <a:rPr lang="hr-HR" sz="2800" i="1" dirty="0" err="1">
                <a:solidFill>
                  <a:srgbClr val="0070C0"/>
                </a:solidFill>
              </a:rPr>
              <a:t>icu</a:t>
            </a:r>
            <a:r>
              <a:rPr lang="hr-HR" sz="2800" i="1" dirty="0">
                <a:solidFill>
                  <a:srgbClr val="0070C0"/>
                </a:solidFill>
              </a:rPr>
              <a:t> koji će ti reći brojeve ili to učini samostalno). Odaberi polje u koje želiš upisati svoj znak (križić/kružić) i pročitaj telefonski broj. Ukoliko si točno pročitao </a:t>
            </a:r>
            <a:r>
              <a:rPr lang="hr-HR" sz="2800" i="1" dirty="0" err="1">
                <a:solidFill>
                  <a:srgbClr val="0070C0"/>
                </a:solidFill>
              </a:rPr>
              <a:t>broj,možeš</a:t>
            </a:r>
            <a:r>
              <a:rPr lang="hr-HR" sz="2800" i="1" dirty="0">
                <a:solidFill>
                  <a:srgbClr val="0070C0"/>
                </a:solidFill>
              </a:rPr>
              <a:t> upisati svoj znak.</a:t>
            </a:r>
          </a:p>
        </p:txBody>
      </p:sp>
    </p:spTree>
    <p:extLst>
      <p:ext uri="{BB962C8B-B14F-4D97-AF65-F5344CB8AC3E}">
        <p14:creationId xmlns:p14="http://schemas.microsoft.com/office/powerpoint/2010/main" val="3897919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703" y="912140"/>
            <a:ext cx="10922765" cy="59458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15845" y="3770944"/>
            <a:ext cx="78461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i="1" dirty="0" err="1">
                <a:solidFill>
                  <a:schemeClr val="accent2">
                    <a:lumMod val="75000"/>
                  </a:schemeClr>
                </a:solidFill>
              </a:rPr>
              <a:t>The</a:t>
            </a:r>
            <a:r>
              <a:rPr lang="hr-HR" sz="2400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hr-HR" sz="2400" i="1" dirty="0" err="1">
                <a:solidFill>
                  <a:schemeClr val="accent2">
                    <a:lumMod val="75000"/>
                  </a:schemeClr>
                </a:solidFill>
              </a:rPr>
              <a:t>course</a:t>
            </a:r>
            <a:r>
              <a:rPr lang="hr-HR" sz="2400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hr-HR" sz="2400" i="1" dirty="0" err="1">
                <a:solidFill>
                  <a:schemeClr val="accent2">
                    <a:lumMod val="75000"/>
                  </a:schemeClr>
                </a:solidFill>
              </a:rPr>
              <a:t>is</a:t>
            </a:r>
            <a:r>
              <a:rPr lang="hr-HR" sz="2400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hr-HR" sz="2400" i="1" dirty="0" err="1">
                <a:solidFill>
                  <a:schemeClr val="accent2">
                    <a:lumMod val="75000"/>
                  </a:schemeClr>
                </a:solidFill>
              </a:rPr>
              <a:t>taking</a:t>
            </a:r>
            <a:r>
              <a:rPr lang="hr-HR" sz="2400" i="1" dirty="0">
                <a:solidFill>
                  <a:schemeClr val="accent2">
                    <a:lumMod val="75000"/>
                  </a:schemeClr>
                </a:solidFill>
              </a:rPr>
              <a:t> place at </a:t>
            </a:r>
            <a:r>
              <a:rPr lang="hr-HR" sz="2400" i="1" dirty="0" err="1">
                <a:solidFill>
                  <a:schemeClr val="accent2">
                    <a:lumMod val="75000"/>
                  </a:schemeClr>
                </a:solidFill>
              </a:rPr>
              <a:t>Queen’s</a:t>
            </a:r>
            <a:r>
              <a:rPr lang="hr-HR" sz="2400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hr-HR" sz="2400" i="1" dirty="0" err="1">
                <a:solidFill>
                  <a:schemeClr val="accent2">
                    <a:lumMod val="75000"/>
                  </a:schemeClr>
                </a:solidFill>
              </a:rPr>
              <a:t>Primary</a:t>
            </a:r>
            <a:r>
              <a:rPr lang="hr-HR" sz="2400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hr-HR" sz="2400" i="1" dirty="0" err="1">
                <a:solidFill>
                  <a:schemeClr val="accent2">
                    <a:lumMod val="75000"/>
                  </a:schemeClr>
                </a:solidFill>
              </a:rPr>
              <a:t>School</a:t>
            </a:r>
            <a:r>
              <a:rPr lang="hr-HR" sz="2400" i="1" dirty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15845" y="4444548"/>
            <a:ext cx="78461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i="1" dirty="0" err="1">
                <a:solidFill>
                  <a:schemeClr val="accent2">
                    <a:lumMod val="75000"/>
                  </a:schemeClr>
                </a:solidFill>
              </a:rPr>
              <a:t>The</a:t>
            </a:r>
            <a:r>
              <a:rPr lang="hr-HR" sz="2400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hr-HR" sz="2400" i="1" dirty="0" err="1">
                <a:solidFill>
                  <a:schemeClr val="accent2">
                    <a:lumMod val="75000"/>
                  </a:schemeClr>
                </a:solidFill>
              </a:rPr>
              <a:t>teachers</a:t>
            </a:r>
            <a:r>
              <a:rPr lang="hr-HR" sz="2400" i="1" dirty="0">
                <a:solidFill>
                  <a:schemeClr val="accent2">
                    <a:lumMod val="75000"/>
                  </a:schemeClr>
                </a:solidFill>
              </a:rPr>
              <a:t> are </a:t>
            </a:r>
            <a:r>
              <a:rPr lang="hr-HR" sz="2400" i="1" dirty="0" err="1">
                <a:solidFill>
                  <a:schemeClr val="accent2">
                    <a:lumMod val="75000"/>
                  </a:schemeClr>
                </a:solidFill>
              </a:rPr>
              <a:t>Mr</a:t>
            </a:r>
            <a:r>
              <a:rPr lang="hr-HR" sz="2400" i="1" dirty="0">
                <a:solidFill>
                  <a:schemeClr val="accent2">
                    <a:lumMod val="75000"/>
                  </a:schemeClr>
                </a:solidFill>
              </a:rPr>
              <a:t> Newton </a:t>
            </a:r>
            <a:r>
              <a:rPr lang="hr-HR" sz="2400" i="1" dirty="0" err="1">
                <a:solidFill>
                  <a:schemeClr val="accent2">
                    <a:lumMod val="75000"/>
                  </a:schemeClr>
                </a:solidFill>
              </a:rPr>
              <a:t>and</a:t>
            </a:r>
            <a:r>
              <a:rPr lang="hr-HR" sz="2400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hr-HR" sz="2400" i="1" dirty="0" err="1">
                <a:solidFill>
                  <a:schemeClr val="accent2">
                    <a:lumMod val="75000"/>
                  </a:schemeClr>
                </a:solidFill>
              </a:rPr>
              <a:t>Mr</a:t>
            </a:r>
            <a:r>
              <a:rPr lang="hr-HR" sz="2400" i="1" dirty="0">
                <a:solidFill>
                  <a:schemeClr val="accent2">
                    <a:lumMod val="75000"/>
                  </a:schemeClr>
                </a:solidFill>
              </a:rPr>
              <a:t> Marconi.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15845" y="5094899"/>
            <a:ext cx="78461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i="1" dirty="0" err="1">
                <a:solidFill>
                  <a:schemeClr val="accent2">
                    <a:lumMod val="75000"/>
                  </a:schemeClr>
                </a:solidFill>
              </a:rPr>
              <a:t>The</a:t>
            </a:r>
            <a:r>
              <a:rPr lang="hr-HR" sz="2400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hr-HR" sz="2400" i="1" dirty="0" err="1">
                <a:solidFill>
                  <a:schemeClr val="accent2">
                    <a:lumMod val="75000"/>
                  </a:schemeClr>
                </a:solidFill>
              </a:rPr>
              <a:t>robotics</a:t>
            </a:r>
            <a:r>
              <a:rPr lang="hr-HR" sz="2400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hr-HR" sz="2400" i="1" dirty="0" err="1">
                <a:solidFill>
                  <a:schemeClr val="accent2">
                    <a:lumMod val="75000"/>
                  </a:schemeClr>
                </a:solidFill>
              </a:rPr>
              <a:t>course</a:t>
            </a:r>
            <a:r>
              <a:rPr lang="hr-HR" sz="2400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hr-HR" sz="2400" i="1" dirty="0" err="1">
                <a:solidFill>
                  <a:schemeClr val="accent2">
                    <a:lumMod val="75000"/>
                  </a:schemeClr>
                </a:solidFill>
              </a:rPr>
              <a:t>is</a:t>
            </a:r>
            <a:r>
              <a:rPr lang="hr-HR" sz="2400" i="1" dirty="0">
                <a:solidFill>
                  <a:schemeClr val="accent2">
                    <a:lumMod val="75000"/>
                  </a:schemeClr>
                </a:solidFill>
              </a:rPr>
              <a:t> for </a:t>
            </a:r>
            <a:r>
              <a:rPr lang="hr-HR" sz="2400" i="1" dirty="0" err="1">
                <a:solidFill>
                  <a:schemeClr val="accent2">
                    <a:lumMod val="75000"/>
                  </a:schemeClr>
                </a:solidFill>
              </a:rPr>
              <a:t>school</a:t>
            </a:r>
            <a:r>
              <a:rPr lang="hr-HR" sz="2400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hr-HR" sz="2400" i="1" dirty="0" err="1">
                <a:solidFill>
                  <a:schemeClr val="accent2">
                    <a:lumMod val="75000"/>
                  </a:schemeClr>
                </a:solidFill>
              </a:rPr>
              <a:t>children</a:t>
            </a:r>
            <a:r>
              <a:rPr lang="hr-HR" sz="2400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hr-HR" sz="2400" i="1" dirty="0" err="1">
                <a:solidFill>
                  <a:schemeClr val="accent2">
                    <a:lumMod val="75000"/>
                  </a:schemeClr>
                </a:solidFill>
              </a:rPr>
              <a:t>aged</a:t>
            </a:r>
            <a:r>
              <a:rPr lang="hr-HR" sz="2400" i="1" dirty="0">
                <a:solidFill>
                  <a:schemeClr val="accent2">
                    <a:lumMod val="75000"/>
                  </a:schemeClr>
                </a:solidFill>
              </a:rPr>
              <a:t> 10 to 14.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02774" y="5707249"/>
            <a:ext cx="78461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i="1" dirty="0" err="1">
                <a:solidFill>
                  <a:schemeClr val="accent2">
                    <a:lumMod val="75000"/>
                  </a:schemeClr>
                </a:solidFill>
              </a:rPr>
              <a:t>The</a:t>
            </a:r>
            <a:r>
              <a:rPr lang="hr-HR" sz="2400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hr-HR" sz="2400" i="1" dirty="0" err="1">
                <a:solidFill>
                  <a:schemeClr val="accent2">
                    <a:lumMod val="75000"/>
                  </a:schemeClr>
                </a:solidFill>
              </a:rPr>
              <a:t>phone</a:t>
            </a:r>
            <a:r>
              <a:rPr lang="hr-HR" sz="2400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hr-HR" sz="2400" i="1" dirty="0" err="1">
                <a:solidFill>
                  <a:schemeClr val="accent2">
                    <a:lumMod val="75000"/>
                  </a:schemeClr>
                </a:solidFill>
              </a:rPr>
              <a:t>number</a:t>
            </a:r>
            <a:r>
              <a:rPr lang="hr-HR" sz="2400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hr-HR" sz="2400" i="1" dirty="0" err="1">
                <a:solidFill>
                  <a:schemeClr val="accent2">
                    <a:lumMod val="75000"/>
                  </a:schemeClr>
                </a:solidFill>
              </a:rPr>
              <a:t>is</a:t>
            </a:r>
            <a:r>
              <a:rPr lang="hr-HR" sz="2400" i="1" dirty="0">
                <a:solidFill>
                  <a:schemeClr val="accent2">
                    <a:lumMod val="75000"/>
                  </a:schemeClr>
                </a:solidFill>
              </a:rPr>
              <a:t> 00 245 7332.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15845" y="6387097"/>
            <a:ext cx="78461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i="1" dirty="0" err="1">
                <a:solidFill>
                  <a:schemeClr val="accent2">
                    <a:lumMod val="75000"/>
                  </a:schemeClr>
                </a:solidFill>
              </a:rPr>
              <a:t>It’s</a:t>
            </a:r>
            <a:r>
              <a:rPr lang="hr-HR" sz="2400" i="1" dirty="0">
                <a:solidFill>
                  <a:schemeClr val="accent2">
                    <a:lumMod val="75000"/>
                  </a:schemeClr>
                </a:solidFill>
              </a:rPr>
              <a:t> free.</a:t>
            </a:r>
          </a:p>
        </p:txBody>
      </p:sp>
    </p:spTree>
    <p:extLst>
      <p:ext uri="{BB962C8B-B14F-4D97-AF65-F5344CB8AC3E}">
        <p14:creationId xmlns:p14="http://schemas.microsoft.com/office/powerpoint/2010/main" val="625907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70155" y="1474839"/>
            <a:ext cx="9748684" cy="2677656"/>
          </a:xfrm>
          <a:prstGeom prst="rect">
            <a:avLst/>
          </a:prstGeom>
          <a:noFill/>
          <a:ln w="38100">
            <a:solidFill>
              <a:srgbClr val="FF99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r-HR" sz="2800" b="1" dirty="0" err="1"/>
              <a:t>LET’S</a:t>
            </a:r>
            <a:r>
              <a:rPr lang="hr-HR" sz="2800" b="1" dirty="0"/>
              <a:t> </a:t>
            </a:r>
            <a:r>
              <a:rPr lang="hr-HR" sz="2800" b="1" dirty="0" err="1"/>
              <a:t>PRACTISE</a:t>
            </a:r>
            <a:r>
              <a:rPr lang="hr-HR" sz="2800" b="1" dirty="0"/>
              <a:t>!</a:t>
            </a:r>
          </a:p>
          <a:p>
            <a:pPr algn="ctr"/>
            <a:endParaRPr lang="hr-HR" sz="2800" dirty="0"/>
          </a:p>
          <a:p>
            <a:pPr algn="ctr"/>
            <a:r>
              <a:rPr lang="hr-HR" sz="2800" dirty="0"/>
              <a:t>Play </a:t>
            </a:r>
            <a:r>
              <a:rPr lang="hr-HR" sz="2800" dirty="0" err="1"/>
              <a:t>the</a:t>
            </a:r>
            <a:r>
              <a:rPr lang="hr-HR" sz="2800" dirty="0"/>
              <a:t> game.</a:t>
            </a:r>
          </a:p>
          <a:p>
            <a:endParaRPr lang="hr-HR" sz="2800" i="1" dirty="0"/>
          </a:p>
          <a:p>
            <a:pPr algn="ctr"/>
            <a:r>
              <a:rPr lang="hr-HR" sz="2800" dirty="0">
                <a:hlinkClick r:id="rId3"/>
              </a:rPr>
              <a:t>https://learningapps.org/watch?v=p29x1yync18</a:t>
            </a:r>
            <a:r>
              <a:rPr lang="hr-HR" sz="2800" dirty="0"/>
              <a:t> </a:t>
            </a:r>
          </a:p>
          <a:p>
            <a:r>
              <a:rPr lang="hr-HR" sz="2800" i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117009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4791</TotalTime>
  <Words>450</Words>
  <Application>Microsoft Office PowerPoint</Application>
  <PresentationFormat>Widescreen</PresentationFormat>
  <Paragraphs>70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UNIT 4:  So much to do,  so little time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1: Who am I?</dc:title>
  <dc:creator>Marina Komadina</dc:creator>
  <cp:lastModifiedBy>Sanja Ivoš</cp:lastModifiedBy>
  <cp:revision>290</cp:revision>
  <dcterms:created xsi:type="dcterms:W3CDTF">2020-09-19T11:02:00Z</dcterms:created>
  <dcterms:modified xsi:type="dcterms:W3CDTF">2022-09-16T09:38:42Z</dcterms:modified>
</cp:coreProperties>
</file>